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62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I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E5F0B-7388-42F0-8BB1-C5E101BBE788}" type="datetimeFigureOut">
              <a:rPr lang="en-US" smtClean="0"/>
              <a:pPr/>
              <a:t>1/9/2012</a:t>
            </a:fld>
            <a:endParaRPr lang="fr-CI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I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I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I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2F11A-039E-4146-AFB6-F2A2FDEF5DC3}" type="slidenum">
              <a:rPr lang="fr-CI" smtClean="0"/>
              <a:pPr/>
              <a:t>‹N°›</a:t>
            </a:fld>
            <a:endParaRPr lang="fr-C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I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B72C3-3CAA-4A60-AF6A-87ADE772B26B}" type="slidenum">
              <a:rPr lang="fr-CI" smtClean="0"/>
              <a:pPr/>
              <a:t>1</a:t>
            </a:fld>
            <a:endParaRPr lang="fr-C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I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247F2-7A19-4AF3-BFEA-E566F9AB247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247F2-7A19-4AF3-BFEA-E566F9AB24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I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247F2-7A19-4AF3-BFEA-E566F9AB247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I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247F2-7A19-4AF3-BFEA-E566F9AB247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I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247F2-7A19-4AF3-BFEA-E566F9AB247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I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247F2-7A19-4AF3-BFEA-E566F9AB247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I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247F2-7A19-4AF3-BFEA-E566F9AB24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I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I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0748-D4A9-4D18-9C2E-DEB2E23B74B0}" type="datetimeFigureOut">
              <a:rPr lang="en-US" smtClean="0"/>
              <a:pPr/>
              <a:t>1/9/2012</a:t>
            </a:fld>
            <a:endParaRPr lang="fr-CI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0B00-E377-4933-A8EB-C19196C58424}" type="slidenum">
              <a:rPr lang="fr-CI" smtClean="0"/>
              <a:pPr/>
              <a:t>‹N°›</a:t>
            </a:fld>
            <a:endParaRPr lang="fr-C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I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I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0748-D4A9-4D18-9C2E-DEB2E23B74B0}" type="datetimeFigureOut">
              <a:rPr lang="en-US" smtClean="0"/>
              <a:pPr/>
              <a:t>1/9/2012</a:t>
            </a:fld>
            <a:endParaRPr lang="fr-CI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0B00-E377-4933-A8EB-C19196C58424}" type="slidenum">
              <a:rPr lang="fr-CI" smtClean="0"/>
              <a:pPr/>
              <a:t>‹N°›</a:t>
            </a:fld>
            <a:endParaRPr lang="fr-C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I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I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0748-D4A9-4D18-9C2E-DEB2E23B74B0}" type="datetimeFigureOut">
              <a:rPr lang="en-US" smtClean="0"/>
              <a:pPr/>
              <a:t>1/9/2012</a:t>
            </a:fld>
            <a:endParaRPr lang="fr-CI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0B00-E377-4933-A8EB-C19196C58424}" type="slidenum">
              <a:rPr lang="fr-CI" smtClean="0"/>
              <a:pPr/>
              <a:t>‹N°›</a:t>
            </a:fld>
            <a:endParaRPr lang="fr-C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I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I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0748-D4A9-4D18-9C2E-DEB2E23B74B0}" type="datetimeFigureOut">
              <a:rPr lang="en-US" smtClean="0"/>
              <a:pPr/>
              <a:t>1/9/2012</a:t>
            </a:fld>
            <a:endParaRPr lang="fr-CI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0B00-E377-4933-A8EB-C19196C58424}" type="slidenum">
              <a:rPr lang="fr-CI" smtClean="0"/>
              <a:pPr/>
              <a:t>‹N°›</a:t>
            </a:fld>
            <a:endParaRPr lang="fr-C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I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0748-D4A9-4D18-9C2E-DEB2E23B74B0}" type="datetimeFigureOut">
              <a:rPr lang="en-US" smtClean="0"/>
              <a:pPr/>
              <a:t>1/9/2012</a:t>
            </a:fld>
            <a:endParaRPr lang="fr-CI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0B00-E377-4933-A8EB-C19196C58424}" type="slidenum">
              <a:rPr lang="fr-CI" smtClean="0"/>
              <a:pPr/>
              <a:t>‹N°›</a:t>
            </a:fld>
            <a:endParaRPr lang="fr-C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I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I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I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0748-D4A9-4D18-9C2E-DEB2E23B74B0}" type="datetimeFigureOut">
              <a:rPr lang="en-US" smtClean="0"/>
              <a:pPr/>
              <a:t>1/9/2012</a:t>
            </a:fld>
            <a:endParaRPr lang="fr-CI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0B00-E377-4933-A8EB-C19196C58424}" type="slidenum">
              <a:rPr lang="fr-CI" smtClean="0"/>
              <a:pPr/>
              <a:t>‹N°›</a:t>
            </a:fld>
            <a:endParaRPr lang="fr-C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I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I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I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0748-D4A9-4D18-9C2E-DEB2E23B74B0}" type="datetimeFigureOut">
              <a:rPr lang="en-US" smtClean="0"/>
              <a:pPr/>
              <a:t>1/9/2012</a:t>
            </a:fld>
            <a:endParaRPr lang="fr-CI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0B00-E377-4933-A8EB-C19196C58424}" type="slidenum">
              <a:rPr lang="fr-CI" smtClean="0"/>
              <a:pPr/>
              <a:t>‹N°›</a:t>
            </a:fld>
            <a:endParaRPr lang="fr-C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I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0748-D4A9-4D18-9C2E-DEB2E23B74B0}" type="datetimeFigureOut">
              <a:rPr lang="en-US" smtClean="0"/>
              <a:pPr/>
              <a:t>1/9/2012</a:t>
            </a:fld>
            <a:endParaRPr lang="fr-CI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0B00-E377-4933-A8EB-C19196C58424}" type="slidenum">
              <a:rPr lang="fr-CI" smtClean="0"/>
              <a:pPr/>
              <a:t>‹N°›</a:t>
            </a:fld>
            <a:endParaRPr lang="fr-C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0748-D4A9-4D18-9C2E-DEB2E23B74B0}" type="datetimeFigureOut">
              <a:rPr lang="en-US" smtClean="0"/>
              <a:pPr/>
              <a:t>1/9/2012</a:t>
            </a:fld>
            <a:endParaRPr lang="fr-CI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0B00-E377-4933-A8EB-C19196C58424}" type="slidenum">
              <a:rPr lang="fr-CI" smtClean="0"/>
              <a:pPr/>
              <a:t>‹N°›</a:t>
            </a:fld>
            <a:endParaRPr lang="fr-C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I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I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0748-D4A9-4D18-9C2E-DEB2E23B74B0}" type="datetimeFigureOut">
              <a:rPr lang="en-US" smtClean="0"/>
              <a:pPr/>
              <a:t>1/9/2012</a:t>
            </a:fld>
            <a:endParaRPr lang="fr-CI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0B00-E377-4933-A8EB-C19196C58424}" type="slidenum">
              <a:rPr lang="fr-CI" smtClean="0"/>
              <a:pPr/>
              <a:t>‹N°›</a:t>
            </a:fld>
            <a:endParaRPr lang="fr-C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I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I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0748-D4A9-4D18-9C2E-DEB2E23B74B0}" type="datetimeFigureOut">
              <a:rPr lang="en-US" smtClean="0"/>
              <a:pPr/>
              <a:t>1/9/2012</a:t>
            </a:fld>
            <a:endParaRPr lang="fr-CI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0B00-E377-4933-A8EB-C19196C58424}" type="slidenum">
              <a:rPr lang="fr-CI" smtClean="0"/>
              <a:pPr/>
              <a:t>‹N°›</a:t>
            </a:fld>
            <a:endParaRPr lang="fr-C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I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I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E0748-D4A9-4D18-9C2E-DEB2E23B74B0}" type="datetimeFigureOut">
              <a:rPr lang="en-US" smtClean="0"/>
              <a:pPr/>
              <a:t>1/9/2012</a:t>
            </a:fld>
            <a:endParaRPr lang="fr-CI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I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0B00-E377-4933-A8EB-C19196C58424}" type="slidenum">
              <a:rPr lang="fr-CI" smtClean="0"/>
              <a:pPr/>
              <a:t>‹N°›</a:t>
            </a:fld>
            <a:endParaRPr lang="fr-C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nieagro@yaho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42" y="2285984"/>
            <a:ext cx="5829300" cy="500066"/>
          </a:xfrm>
        </p:spPr>
        <p:txBody>
          <a:bodyPr>
            <a:normAutofit/>
          </a:bodyPr>
          <a:lstStyle/>
          <a:p>
            <a:r>
              <a:rPr lang="fr-CI" sz="1800" dirty="0" smtClean="0">
                <a:latin typeface="Arial Black" pitchFamily="34" charset="0"/>
              </a:rPr>
              <a:t>Maison du Génie Agricole</a:t>
            </a:r>
            <a:endParaRPr lang="fr-CI" sz="1800" dirty="0">
              <a:latin typeface="Arial Black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14290" y="142846"/>
            <a:ext cx="6357982" cy="928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2000" spc="300" dirty="0" smtClean="0">
                <a:solidFill>
                  <a:schemeClr val="tx1"/>
                </a:solidFill>
                <a:latin typeface="Arial Rounded MT Bold" pitchFamily="34" charset="0"/>
              </a:rPr>
              <a:t>REPUBLIQUE DE CÔTE D’IVOIRE</a:t>
            </a:r>
          </a:p>
          <a:p>
            <a:pPr algn="ctr"/>
            <a:r>
              <a:rPr lang="fr-CI" i="1" dirty="0" smtClean="0">
                <a:solidFill>
                  <a:schemeClr val="tx1"/>
                </a:solidFill>
                <a:latin typeface="Arial Narrow" pitchFamily="34" charset="0"/>
              </a:rPr>
              <a:t>Union – Discipline - -Travail</a:t>
            </a:r>
            <a:endParaRPr lang="fr-CI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357298" y="8786874"/>
            <a:ext cx="4572032" cy="428596"/>
          </a:xfrm>
        </p:spPr>
        <p:txBody>
          <a:bodyPr>
            <a:normAutofit/>
          </a:bodyPr>
          <a:lstStyle/>
          <a:p>
            <a:pPr algn="l"/>
            <a:r>
              <a:rPr lang="fr-FR" sz="10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18 BP 2222 Abidjan 18. Email: </a:t>
            </a:r>
            <a:r>
              <a:rPr lang="fr-FR" sz="10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genieagro@yahoo.com</a:t>
            </a:r>
            <a:r>
              <a:rPr lang="fr-FR" sz="10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. Téléphone: 08.17.27.14 / 02.03.55.27</a:t>
            </a:r>
          </a:p>
          <a:p>
            <a:pPr algn="l"/>
            <a:endParaRPr lang="fr-FR" sz="1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endParaRPr lang="fr-CI" sz="1000" dirty="0">
              <a:latin typeface="Arial Narrow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1480" y="4786314"/>
            <a:ext cx="5786478" cy="112761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2400" dirty="0" smtClean="0">
                <a:solidFill>
                  <a:srgbClr val="FF0000"/>
                </a:solidFill>
                <a:latin typeface="Arial Black" pitchFamily="34" charset="0"/>
              </a:rPr>
              <a:t>Système de culture hors-sol biodynamique des légumes</a:t>
            </a:r>
            <a:endParaRPr lang="fr-CI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285992" y="2928926"/>
            <a:ext cx="1870170" cy="1064705"/>
            <a:chOff x="4150" y="2115"/>
            <a:chExt cx="808" cy="460"/>
          </a:xfrm>
        </p:grpSpPr>
        <p:sp>
          <p:nvSpPr>
            <p:cNvPr id="15" name="Arc 5"/>
            <p:cNvSpPr>
              <a:spLocks/>
            </p:cNvSpPr>
            <p:nvPr/>
          </p:nvSpPr>
          <p:spPr bwMode="auto">
            <a:xfrm flipV="1">
              <a:off x="4150" y="2115"/>
              <a:ext cx="745" cy="4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9168 w 40941"/>
                <a:gd name="T1" fmla="*/ 41831 h 43200"/>
                <a:gd name="T2" fmla="*/ 40941 w 40941"/>
                <a:gd name="T3" fmla="*/ 11984 h 43200"/>
                <a:gd name="T4" fmla="*/ 21600 w 4094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941" h="43200" fill="none" extrusionOk="0">
                  <a:moveTo>
                    <a:pt x="29167" y="41830"/>
                  </a:moveTo>
                  <a:cubicBezTo>
                    <a:pt x="26747" y="42736"/>
                    <a:pt x="2418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799" y="-1"/>
                    <a:pt x="37291" y="4642"/>
                    <a:pt x="40941" y="11983"/>
                  </a:cubicBezTo>
                </a:path>
                <a:path w="40941" h="43200" stroke="0" extrusionOk="0">
                  <a:moveTo>
                    <a:pt x="29167" y="41830"/>
                  </a:moveTo>
                  <a:cubicBezTo>
                    <a:pt x="26747" y="42736"/>
                    <a:pt x="2418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799" y="-1"/>
                    <a:pt x="37291" y="4642"/>
                    <a:pt x="40941" y="1198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en-US"/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10" y="2229"/>
              <a:ext cx="749" cy="250"/>
              <a:chOff x="1793" y="1889"/>
              <a:chExt cx="2459" cy="638"/>
            </a:xfrm>
          </p:grpSpPr>
          <p:sp>
            <p:nvSpPr>
              <p:cNvPr id="17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142" y="1957"/>
                <a:ext cx="1110" cy="57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CI" sz="20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solidFill>
                      <a:srgbClr val="339966"/>
                    </a:solidFill>
                    <a:effectLst>
                      <a:outerShdw dist="35921" dir="2700000" sy="50000" kx="2115830" algn="bl" rotWithShape="0">
                        <a:srgbClr val="C0C0C0">
                          <a:alpha val="80000"/>
                        </a:srgbClr>
                      </a:outerShdw>
                    </a:effectLst>
                    <a:latin typeface="Arial Black"/>
                  </a:rPr>
                  <a:t>Agro</a:t>
                </a:r>
              </a:p>
            </p:txBody>
          </p:sp>
          <p:sp>
            <p:nvSpPr>
              <p:cNvPr id="18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93" y="1889"/>
                <a:ext cx="1368" cy="57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CI" sz="20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sy="50000" kx="2115830" algn="bl" rotWithShape="0">
                        <a:srgbClr val="C0C0C0">
                          <a:alpha val="80000"/>
                        </a:srgbClr>
                      </a:outerShdw>
                    </a:effectLst>
                    <a:latin typeface="Arial Black"/>
                  </a:rPr>
                  <a:t>Genie</a:t>
                </a:r>
              </a:p>
            </p:txBody>
          </p:sp>
        </p:grpSp>
      </p:grpSp>
      <p:sp>
        <p:nvSpPr>
          <p:cNvPr id="19" name="Rectangle à coins arrondis 18"/>
          <p:cNvSpPr/>
          <p:nvPr/>
        </p:nvSpPr>
        <p:spPr>
          <a:xfrm>
            <a:off x="4643446" y="7643834"/>
            <a:ext cx="1214446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CI" sz="1200" dirty="0" smtClean="0">
                <a:solidFill>
                  <a:schemeClr val="tx1"/>
                </a:solidFill>
                <a:latin typeface="Arial Narrow" pitchFamily="34" charset="0"/>
              </a:rPr>
              <a:t>Décembre 2010</a:t>
            </a:r>
            <a:endParaRPr lang="fr-CI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71480" y="7572396"/>
            <a:ext cx="1285884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1200" dirty="0" smtClean="0">
                <a:solidFill>
                  <a:schemeClr val="tx1"/>
                </a:solidFill>
                <a:latin typeface="Arial Narrow" pitchFamily="34" charset="0"/>
              </a:rPr>
              <a:t>KOUASSI</a:t>
            </a:r>
            <a:r>
              <a:rPr lang="fr-CI" sz="1100" dirty="0" smtClean="0">
                <a:solidFill>
                  <a:schemeClr val="tx1"/>
                </a:solidFill>
                <a:latin typeface="Arial Narrow" pitchFamily="34" charset="0"/>
              </a:rPr>
              <a:t> Simplice</a:t>
            </a:r>
            <a:endParaRPr lang="fr-CI" sz="11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6688-5323-4604-A531-4D2FF11C468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à coins arrondis 4"/>
          <p:cNvSpPr/>
          <p:nvPr/>
        </p:nvSpPr>
        <p:spPr>
          <a:xfrm>
            <a:off x="609600" y="3048003"/>
            <a:ext cx="5791200" cy="96129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2400" dirty="0" smtClean="0">
                <a:latin typeface="Arial Rounded MT Bold" pitchFamily="34" charset="0"/>
              </a:rPr>
              <a:t>Système de Culture Hors-sol Biodynamique des légumes</a:t>
            </a:r>
            <a:endParaRPr lang="fr-CI" sz="2400" dirty="0">
              <a:latin typeface="Arial Rounded MT Bold" pitchFamily="34" charset="0"/>
            </a:endParaRPr>
          </a:p>
        </p:txBody>
      </p:sp>
      <p:pic>
        <p:nvPicPr>
          <p:cNvPr id="6" name="Picture 3" descr="C:\Users\SILICIUM\Desktop\BFS\Album hors-sol\genie agro 4.jpg"/>
          <p:cNvPicPr>
            <a:picLocks noChangeAspect="1" noChangeArrowheads="1"/>
          </p:cNvPicPr>
          <p:nvPr/>
        </p:nvPicPr>
        <p:blipFill>
          <a:blip r:embed="rId3" cstate="print"/>
          <a:srcRect l="19000" t="2029" r="10685"/>
          <a:stretch>
            <a:fillRect/>
          </a:stretch>
        </p:blipFill>
        <p:spPr bwMode="auto">
          <a:xfrm>
            <a:off x="5334712" y="6138073"/>
            <a:ext cx="1294688" cy="2443219"/>
          </a:xfrm>
          <a:prstGeom prst="rect">
            <a:avLst/>
          </a:prstGeom>
          <a:noFill/>
        </p:spPr>
      </p:pic>
      <p:pic>
        <p:nvPicPr>
          <p:cNvPr id="7" name="Picture 4" descr="C:\Users\SILICIUM\Desktop\BFS\Album hors-sol\genie agro 5.jpg"/>
          <p:cNvPicPr>
            <a:picLocks noChangeAspect="1" noChangeArrowheads="1"/>
          </p:cNvPicPr>
          <p:nvPr/>
        </p:nvPicPr>
        <p:blipFill>
          <a:blip r:embed="rId4" cstate="print"/>
          <a:srcRect l="16906" t="6076" r="5606"/>
          <a:stretch>
            <a:fillRect/>
          </a:stretch>
        </p:blipFill>
        <p:spPr bwMode="auto">
          <a:xfrm>
            <a:off x="381004" y="4149971"/>
            <a:ext cx="2096665" cy="1632399"/>
          </a:xfrm>
          <a:prstGeom prst="rect">
            <a:avLst/>
          </a:prstGeom>
          <a:noFill/>
        </p:spPr>
      </p:pic>
      <p:pic>
        <p:nvPicPr>
          <p:cNvPr id="8" name="Picture 3" descr="C:\Users\SILICIUM\Desktop\CIH\Photos CIH\ALBUM-CIH\photo 088.jpg"/>
          <p:cNvPicPr>
            <a:picLocks noChangeAspect="1" noChangeArrowheads="1"/>
          </p:cNvPicPr>
          <p:nvPr/>
        </p:nvPicPr>
        <p:blipFill>
          <a:blip r:embed="rId5" cstate="print"/>
          <a:srcRect t="15145"/>
          <a:stretch>
            <a:fillRect/>
          </a:stretch>
        </p:blipFill>
        <p:spPr bwMode="auto">
          <a:xfrm>
            <a:off x="2514605" y="5384812"/>
            <a:ext cx="2780607" cy="17970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29571"/>
          </a:xfrm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C0000"/>
                </a:solidFill>
                <a:latin typeface="Arial Black" pitchFamily="34" charset="0"/>
              </a:rPr>
              <a:t>Système</a:t>
            </a:r>
            <a:r>
              <a:rPr lang="en-US" sz="2000" dirty="0" smtClean="0">
                <a:solidFill>
                  <a:srgbClr val="CC0000"/>
                </a:solidFill>
                <a:latin typeface="Arial Black" pitchFamily="34" charset="0"/>
              </a:rPr>
              <a:t> de culture hors-sol </a:t>
            </a:r>
            <a:r>
              <a:rPr lang="en-US" sz="2000" dirty="0" err="1" smtClean="0">
                <a:solidFill>
                  <a:srgbClr val="CC0000"/>
                </a:solidFill>
                <a:latin typeface="Arial Black" pitchFamily="34" charset="0"/>
              </a:rPr>
              <a:t>biodynamique</a:t>
            </a:r>
            <a:endParaRPr lang="en-US" sz="2000" dirty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514350" y="1828800"/>
            <a:ext cx="6115050" cy="2672861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fr-CI" sz="2000" dirty="0" smtClean="0">
                <a:latin typeface="Arial Rounded MT Bold" pitchFamily="34" charset="0"/>
              </a:rPr>
              <a:t>Un système </a:t>
            </a:r>
            <a:r>
              <a:rPr lang="fr-CI" sz="2000" dirty="0" smtClean="0">
                <a:solidFill>
                  <a:srgbClr val="FF0000"/>
                </a:solidFill>
                <a:latin typeface="Arial Rounded MT Bold" pitchFamily="34" charset="0"/>
              </a:rPr>
              <a:t>innovant</a:t>
            </a:r>
            <a:r>
              <a:rPr lang="fr-CI" sz="2000" dirty="0" smtClean="0">
                <a:latin typeface="Arial Rounded MT Bold" pitchFamily="34" charset="0"/>
              </a:rPr>
              <a:t> qui relève de l’</a:t>
            </a:r>
            <a:r>
              <a:rPr lang="fr-CI" sz="2000" dirty="0" smtClean="0">
                <a:solidFill>
                  <a:srgbClr val="0000FF"/>
                </a:solidFill>
                <a:latin typeface="Arial Rounded MT Bold" pitchFamily="34" charset="0"/>
              </a:rPr>
              <a:t>agriculture de précision </a:t>
            </a:r>
            <a:r>
              <a:rPr lang="fr-CI" sz="2000" dirty="0" smtClean="0">
                <a:latin typeface="Arial Rounded MT Bold" pitchFamily="34" charset="0"/>
              </a:rPr>
              <a:t>et qui </a:t>
            </a:r>
            <a:r>
              <a:rPr lang="fr-FR" sz="2000" dirty="0" smtClean="0">
                <a:latin typeface="Arial Rounded MT Bold" pitchFamily="34" charset="0"/>
              </a:rPr>
              <a:t>associe productivité, qualité, rentabilité, efficacité et durabilité.</a:t>
            </a:r>
          </a:p>
          <a:p>
            <a:pPr algn="just"/>
            <a:endParaRPr lang="fr-FR" sz="2000" dirty="0" smtClean="0">
              <a:latin typeface="Arial Rounded MT Bold" pitchFamily="34" charset="0"/>
            </a:endParaRPr>
          </a:p>
          <a:p>
            <a:pPr algn="just"/>
            <a:r>
              <a:rPr lang="fr-CI" sz="2000" dirty="0" smtClean="0">
                <a:latin typeface="Arial Rounded MT Bold" pitchFamily="34" charset="0"/>
              </a:rPr>
              <a:t>Un système bas</a:t>
            </a:r>
            <a:r>
              <a:rPr lang="fr-FR" sz="2000" dirty="0" smtClean="0">
                <a:latin typeface="Arial Rounded MT Bold" pitchFamily="34" charset="0"/>
              </a:rPr>
              <a:t>é</a:t>
            </a:r>
            <a:r>
              <a:rPr lang="fr-CI" sz="2000" dirty="0" smtClean="0">
                <a:latin typeface="Arial Rounded MT Bold" pitchFamily="34" charset="0"/>
              </a:rPr>
              <a:t> sur l’</a:t>
            </a:r>
            <a:r>
              <a:rPr lang="fr-CI" sz="2000" dirty="0" smtClean="0">
                <a:solidFill>
                  <a:srgbClr val="0000FF"/>
                </a:solidFill>
                <a:latin typeface="Arial Rounded MT Bold" pitchFamily="34" charset="0"/>
              </a:rPr>
              <a:t>économie des ressources naturelles</a:t>
            </a:r>
            <a:r>
              <a:rPr lang="fr-CI" sz="2000" dirty="0" smtClean="0">
                <a:latin typeface="Arial Rounded MT Bold" pitchFamily="34" charset="0"/>
              </a:rPr>
              <a:t>: sol, eau, fertilisants et désinfectants.</a:t>
            </a:r>
            <a:endParaRPr lang="fr-CI" sz="2000" dirty="0">
              <a:latin typeface="Arial Rounded MT Bold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6688-5323-4604-A531-4D2FF11C468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3" descr="C:\Users\SILICIUM\Desktop\CIH\Photos CIH\ALBUM-CIH\Photo 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074" y="6556824"/>
            <a:ext cx="3187931" cy="2094808"/>
          </a:xfrm>
          <a:prstGeom prst="rect">
            <a:avLst/>
          </a:prstGeom>
          <a:noFill/>
        </p:spPr>
      </p:pic>
      <p:pic>
        <p:nvPicPr>
          <p:cNvPr id="15" name="Espace réservé du contenu 14" descr="photo 07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b="39494"/>
          <a:stretch>
            <a:fillRect/>
          </a:stretch>
        </p:blipFill>
        <p:spPr>
          <a:xfrm>
            <a:off x="982980" y="4559931"/>
            <a:ext cx="5417820" cy="1981547"/>
          </a:xfrm>
        </p:spPr>
      </p:pic>
      <p:pic>
        <p:nvPicPr>
          <p:cNvPr id="16" name="Picture 2" descr="C:\Users\SILICIUM\Desktop\CIH\Photos CIH\ALBUM-CIH\Photo 041.jpg"/>
          <p:cNvPicPr>
            <a:picLocks noChangeAspect="1" noChangeArrowheads="1"/>
          </p:cNvPicPr>
          <p:nvPr/>
        </p:nvPicPr>
        <p:blipFill>
          <a:blip r:embed="rId5" cstate="print"/>
          <a:srcRect l="27268" t="23203" r="30857" b="8130"/>
          <a:stretch>
            <a:fillRect/>
          </a:stretch>
        </p:blipFill>
        <p:spPr bwMode="auto">
          <a:xfrm>
            <a:off x="4267205" y="6611816"/>
            <a:ext cx="1599499" cy="17308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304800" y="1688126"/>
            <a:ext cx="6324600" cy="844060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CI" sz="2000" dirty="0" smtClean="0">
                <a:latin typeface="Arial Rounded MT Bold" pitchFamily="34" charset="0"/>
              </a:rPr>
              <a:t>Un système de culture en </a:t>
            </a:r>
            <a:r>
              <a:rPr lang="fr-CI" sz="2000" dirty="0" smtClean="0">
                <a:solidFill>
                  <a:srgbClr val="0000FF"/>
                </a:solidFill>
                <a:latin typeface="Arial Rounded MT Bold" pitchFamily="34" charset="0"/>
              </a:rPr>
              <a:t>milieu contrôlé</a:t>
            </a:r>
            <a:r>
              <a:rPr lang="fr-CI" sz="2000" dirty="0" smtClean="0">
                <a:latin typeface="Arial Rounded MT Bold" pitchFamily="34" charset="0"/>
              </a:rPr>
              <a:t> :</a:t>
            </a:r>
          </a:p>
          <a:p>
            <a:pPr lvl="1"/>
            <a:r>
              <a:rPr lang="fr-CI" sz="1800" dirty="0" smtClean="0">
                <a:latin typeface="Arial Rounded MT Bold" pitchFamily="34" charset="0"/>
              </a:rPr>
              <a:t>Champ ouvert  /  Serre   /  Tunnel </a:t>
            </a:r>
            <a:endParaRPr lang="fr-CI" sz="1800" dirty="0">
              <a:latin typeface="Arial Rounded MT Bold" pitchFamily="34" charset="0"/>
            </a:endParaRPr>
          </a:p>
        </p:txBody>
      </p:sp>
      <p:pic>
        <p:nvPicPr>
          <p:cNvPr id="10" name="Espace réservé du contenu 9" descr="photo 0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4701" b="5494"/>
          <a:stretch>
            <a:fillRect/>
          </a:stretch>
        </p:blipFill>
        <p:spPr>
          <a:xfrm>
            <a:off x="1524000" y="2602523"/>
            <a:ext cx="5047488" cy="2672861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6688-5323-4604-A531-4D2FF11C468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42900" y="633047"/>
            <a:ext cx="6172200" cy="773723"/>
          </a:xfrm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C0000"/>
                </a:solidFill>
                <a:latin typeface="Arial Black" pitchFamily="34" charset="0"/>
              </a:rPr>
              <a:t>Système</a:t>
            </a:r>
            <a:r>
              <a:rPr lang="en-US" sz="2000" dirty="0" smtClean="0">
                <a:solidFill>
                  <a:srgbClr val="CC0000"/>
                </a:solidFill>
                <a:latin typeface="Arial Black" pitchFamily="34" charset="0"/>
              </a:rPr>
              <a:t> de culture hors-sol </a:t>
            </a:r>
            <a:r>
              <a:rPr lang="en-US" sz="2000" dirty="0" err="1" smtClean="0">
                <a:solidFill>
                  <a:srgbClr val="CC0000"/>
                </a:solidFill>
                <a:latin typeface="Arial Black" pitchFamily="34" charset="0"/>
              </a:rPr>
              <a:t>biodynamique</a:t>
            </a:r>
            <a:endParaRPr lang="en-US" sz="2000" dirty="0">
              <a:solidFill>
                <a:srgbClr val="CC0000"/>
              </a:solidFill>
              <a:latin typeface="Arial Black" pitchFamily="34" charset="0"/>
            </a:endParaRPr>
          </a:p>
        </p:txBody>
      </p:sp>
      <p:pic>
        <p:nvPicPr>
          <p:cNvPr id="26633" name="Picture 9" descr="http://lynchcreek.com/lynchcreek/images/IMG_0716_rev.JPG"/>
          <p:cNvPicPr>
            <a:picLocks noChangeAspect="1" noChangeArrowheads="1"/>
          </p:cNvPicPr>
          <p:nvPr/>
        </p:nvPicPr>
        <p:blipFill>
          <a:blip r:embed="rId4" cstate="print"/>
          <a:srcRect l="3750" t="25000" r="2500" b="28333"/>
          <a:stretch>
            <a:fillRect/>
          </a:stretch>
        </p:blipFill>
        <p:spPr bwMode="auto">
          <a:xfrm>
            <a:off x="914400" y="5275391"/>
            <a:ext cx="5410200" cy="1864452"/>
          </a:xfrm>
          <a:prstGeom prst="rect">
            <a:avLst/>
          </a:prstGeom>
          <a:noFill/>
        </p:spPr>
      </p:pic>
      <p:pic>
        <p:nvPicPr>
          <p:cNvPr id="17" name="Picture 6" descr="http://81.56.222.71/Plans%20de%20construction_fichiers/Montage%20d%27une%20serre%20tunnel%20semi-rigide.jpg"/>
          <p:cNvPicPr>
            <a:picLocks noChangeAspect="1" noChangeArrowheads="1"/>
          </p:cNvPicPr>
          <p:nvPr/>
        </p:nvPicPr>
        <p:blipFill>
          <a:blip r:embed="rId5" cstate="print"/>
          <a:srcRect l="9697" r="7879" b="12914"/>
          <a:stretch>
            <a:fillRect/>
          </a:stretch>
        </p:blipFill>
        <p:spPr bwMode="auto">
          <a:xfrm>
            <a:off x="228600" y="7104191"/>
            <a:ext cx="2590800" cy="18973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1" y="1727200"/>
            <a:ext cx="6096000" cy="1320800"/>
          </a:xfrm>
          <a:ln w="254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I" sz="2000" dirty="0" smtClean="0">
                <a:latin typeface="Arial Rounded MT Bold" pitchFamily="34" charset="0"/>
              </a:rPr>
              <a:t>Un système de culture à </a:t>
            </a:r>
            <a:r>
              <a:rPr lang="fr-CI" sz="2000" dirty="0" smtClean="0">
                <a:solidFill>
                  <a:srgbClr val="0000FF"/>
                </a:solidFill>
                <a:latin typeface="Arial Rounded MT Bold" pitchFamily="34" charset="0"/>
              </a:rPr>
              <a:t>haute productivité </a:t>
            </a:r>
            <a:r>
              <a:rPr lang="fr-CI" sz="2000" dirty="0" smtClean="0">
                <a:latin typeface="Arial Rounded MT Bold" pitchFamily="34" charset="0"/>
              </a:rPr>
              <a:t>sur </a:t>
            </a:r>
            <a:r>
              <a:rPr lang="fr-CI" sz="2000" dirty="0" smtClean="0">
                <a:solidFill>
                  <a:srgbClr val="0000FF"/>
                </a:solidFill>
                <a:latin typeface="Arial Rounded MT Bold" pitchFamily="34" charset="0"/>
              </a:rPr>
              <a:t>substrat fertile biodégradable</a:t>
            </a:r>
            <a:endParaRPr lang="fr-CI" sz="2000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6688-5323-4604-A531-4D2FF11C468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2" descr="C:\Users\SILICIUM\Desktop\BFS\Album hors-sol\genie agro 2.jpg"/>
          <p:cNvPicPr>
            <a:picLocks noChangeAspect="1" noChangeArrowheads="1"/>
          </p:cNvPicPr>
          <p:nvPr/>
        </p:nvPicPr>
        <p:blipFill>
          <a:blip r:embed="rId3" cstate="print"/>
          <a:srcRect l="23364" t="4949" r="9346"/>
          <a:stretch>
            <a:fillRect/>
          </a:stretch>
        </p:blipFill>
        <p:spPr bwMode="auto">
          <a:xfrm>
            <a:off x="4952682" y="6471139"/>
            <a:ext cx="1829118" cy="1633752"/>
          </a:xfrm>
          <a:prstGeom prst="rect">
            <a:avLst/>
          </a:prstGeom>
          <a:noFill/>
        </p:spPr>
      </p:pic>
      <p:pic>
        <p:nvPicPr>
          <p:cNvPr id="11" name="Picture 3" descr="C:\Users\SILICIUM\Desktop\BFS\Album hors-sol\genie agro 9.jpg"/>
          <p:cNvPicPr>
            <a:picLocks noChangeAspect="1" noChangeArrowheads="1"/>
          </p:cNvPicPr>
          <p:nvPr/>
        </p:nvPicPr>
        <p:blipFill>
          <a:blip r:embed="rId4" cstate="print"/>
          <a:srcRect t="9086" r="3960" b="9056"/>
          <a:stretch>
            <a:fillRect/>
          </a:stretch>
        </p:blipFill>
        <p:spPr bwMode="auto">
          <a:xfrm>
            <a:off x="3124768" y="6469566"/>
            <a:ext cx="1828232" cy="2041389"/>
          </a:xfrm>
          <a:prstGeom prst="rect">
            <a:avLst/>
          </a:prstGeom>
          <a:noFill/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04800" y="633053"/>
            <a:ext cx="6172200" cy="703385"/>
          </a:xfrm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C0000"/>
                </a:solidFill>
                <a:latin typeface="Arial Black" pitchFamily="34" charset="0"/>
              </a:rPr>
              <a:t>Système</a:t>
            </a:r>
            <a:r>
              <a:rPr lang="en-US" sz="2000" dirty="0" smtClean="0">
                <a:solidFill>
                  <a:srgbClr val="CC0000"/>
                </a:solidFill>
                <a:latin typeface="Arial Black" pitchFamily="34" charset="0"/>
              </a:rPr>
              <a:t> de culture hors-sol </a:t>
            </a:r>
            <a:r>
              <a:rPr lang="en-US" sz="2000" dirty="0" err="1" smtClean="0">
                <a:solidFill>
                  <a:srgbClr val="CC0000"/>
                </a:solidFill>
                <a:latin typeface="Arial Black" pitchFamily="34" charset="0"/>
              </a:rPr>
              <a:t>biodynamique</a:t>
            </a:r>
            <a:endParaRPr lang="en-US" sz="2000" dirty="0">
              <a:solidFill>
                <a:srgbClr val="CC0000"/>
              </a:solidFill>
              <a:latin typeface="Arial Black" pitchFamily="34" charset="0"/>
            </a:endParaRPr>
          </a:p>
        </p:txBody>
      </p:sp>
      <p:pic>
        <p:nvPicPr>
          <p:cNvPr id="20" name="Picture 2" descr="C:\Users\SILICIUM\Desktop\BFS\Photos BFS\ALBUM-BFS\Photo 015.jpg"/>
          <p:cNvPicPr>
            <a:picLocks noChangeAspect="1" noChangeArrowheads="1"/>
          </p:cNvPicPr>
          <p:nvPr/>
        </p:nvPicPr>
        <p:blipFill>
          <a:blip r:embed="rId5" cstate="print"/>
          <a:srcRect t="4167" r="13008"/>
          <a:stretch>
            <a:fillRect/>
          </a:stretch>
        </p:blipFill>
        <p:spPr bwMode="auto">
          <a:xfrm>
            <a:off x="533400" y="3235575"/>
            <a:ext cx="2834712" cy="1941335"/>
          </a:xfrm>
          <a:prstGeom prst="rect">
            <a:avLst/>
          </a:prstGeom>
          <a:noFill/>
        </p:spPr>
      </p:pic>
      <p:pic>
        <p:nvPicPr>
          <p:cNvPr id="21" name="Picture 2" descr="C:\Users\SILICIUM\Desktop\BFS\Album hors-sol\Photos BFS\ALBUM-BFS\Photo 017.jpg"/>
          <p:cNvPicPr>
            <a:picLocks noChangeAspect="1" noChangeArrowheads="1"/>
          </p:cNvPicPr>
          <p:nvPr/>
        </p:nvPicPr>
        <p:blipFill>
          <a:blip r:embed="rId6" cstate="print"/>
          <a:srcRect t="4404" r="3218"/>
          <a:stretch>
            <a:fillRect/>
          </a:stretch>
        </p:blipFill>
        <p:spPr bwMode="auto">
          <a:xfrm>
            <a:off x="3429000" y="3235569"/>
            <a:ext cx="2602630" cy="1621115"/>
          </a:xfrm>
          <a:prstGeom prst="rect">
            <a:avLst/>
          </a:prstGeom>
          <a:noFill/>
        </p:spPr>
      </p:pic>
      <p:pic>
        <p:nvPicPr>
          <p:cNvPr id="22" name="Picture 3" descr="C:\Users\SILICIUM\Desktop\BFS\Album hors-sol\Photos BFS\ALBUM-BFS\Photo 013.jpg"/>
          <p:cNvPicPr>
            <a:picLocks noChangeAspect="1" noChangeArrowheads="1"/>
          </p:cNvPicPr>
          <p:nvPr/>
        </p:nvPicPr>
        <p:blipFill>
          <a:blip r:embed="rId7" cstate="print"/>
          <a:srcRect l="4212" t="15415"/>
          <a:stretch>
            <a:fillRect/>
          </a:stretch>
        </p:blipFill>
        <p:spPr bwMode="auto">
          <a:xfrm>
            <a:off x="3429005" y="4853354"/>
            <a:ext cx="2599787" cy="1544727"/>
          </a:xfrm>
          <a:prstGeom prst="rect">
            <a:avLst/>
          </a:prstGeom>
          <a:noFill/>
        </p:spPr>
      </p:pic>
      <p:pic>
        <p:nvPicPr>
          <p:cNvPr id="23" name="Picture 2" descr="C:\Users\SILICIUM\Desktop\CIH\Photos CIH\ALBUM-CIH\Photo 035.jpg"/>
          <p:cNvPicPr>
            <a:picLocks noChangeAspect="1" noChangeArrowheads="1"/>
          </p:cNvPicPr>
          <p:nvPr/>
        </p:nvPicPr>
        <p:blipFill>
          <a:blip r:embed="rId8" cstate="print"/>
          <a:srcRect l="12367" t="12580" r="5083"/>
          <a:stretch>
            <a:fillRect/>
          </a:stretch>
        </p:blipFill>
        <p:spPr bwMode="auto">
          <a:xfrm>
            <a:off x="762000" y="5205048"/>
            <a:ext cx="2590464" cy="18078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42900" y="773729"/>
            <a:ext cx="6172200" cy="773724"/>
          </a:xfrm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C0000"/>
                </a:solidFill>
                <a:latin typeface="Arial Black" pitchFamily="34" charset="0"/>
              </a:rPr>
              <a:t>Système</a:t>
            </a:r>
            <a:r>
              <a:rPr lang="en-US" sz="2000" dirty="0" smtClean="0">
                <a:solidFill>
                  <a:srgbClr val="CC0000"/>
                </a:solidFill>
                <a:latin typeface="Arial Black" pitchFamily="34" charset="0"/>
              </a:rPr>
              <a:t> de culture hors-sol </a:t>
            </a:r>
            <a:r>
              <a:rPr lang="en-US" sz="2000" dirty="0" err="1" smtClean="0">
                <a:solidFill>
                  <a:srgbClr val="CC0000"/>
                </a:solidFill>
                <a:latin typeface="Arial Black" pitchFamily="34" charset="0"/>
              </a:rPr>
              <a:t>biodynamique</a:t>
            </a:r>
            <a:endParaRPr lang="en-US" sz="2000" dirty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228600" y="1688124"/>
            <a:ext cx="6400800" cy="4360984"/>
          </a:xfrm>
          <a:ln w="254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endParaRPr lang="fr-CI" sz="2000" dirty="0" smtClean="0">
              <a:latin typeface="Arial Rounded MT Bold" pitchFamily="34" charset="0"/>
            </a:endParaRPr>
          </a:p>
          <a:p>
            <a:r>
              <a:rPr lang="fr-CI" sz="2000" dirty="0" smtClean="0">
                <a:latin typeface="Arial Rounded MT Bold" pitchFamily="34" charset="0"/>
              </a:rPr>
              <a:t>Un système présentant une </a:t>
            </a:r>
            <a:r>
              <a:rPr lang="fr-CI" sz="2000" dirty="0" smtClean="0">
                <a:solidFill>
                  <a:srgbClr val="0000FF"/>
                </a:solidFill>
                <a:latin typeface="Arial Rounded MT Bold" pitchFamily="34" charset="0"/>
              </a:rPr>
              <a:t>flexibilité de maîtrise de l’eau</a:t>
            </a:r>
            <a:r>
              <a:rPr lang="fr-CI" sz="2000" dirty="0" smtClean="0">
                <a:latin typeface="Arial Rounded MT Bold" pitchFamily="34" charset="0"/>
              </a:rPr>
              <a:t>:</a:t>
            </a:r>
          </a:p>
          <a:p>
            <a:pPr lvl="1"/>
            <a:r>
              <a:rPr lang="fr-CI" sz="1600" dirty="0" smtClean="0">
                <a:latin typeface="Arial Rounded MT Bold" pitchFamily="34" charset="0"/>
              </a:rPr>
              <a:t>Arrosage manuel</a:t>
            </a:r>
          </a:p>
          <a:p>
            <a:pPr lvl="1"/>
            <a:r>
              <a:rPr lang="fr-CI" sz="1600" dirty="0" smtClean="0">
                <a:latin typeface="Arial Rounded MT Bold" pitchFamily="34" charset="0"/>
              </a:rPr>
              <a:t>Irrigation semi-automatisée</a:t>
            </a:r>
          </a:p>
          <a:p>
            <a:pPr lvl="1"/>
            <a:r>
              <a:rPr lang="fr-CI" sz="1600" dirty="0" smtClean="0">
                <a:latin typeface="Arial Rounded MT Bold" pitchFamily="34" charset="0"/>
              </a:rPr>
              <a:t>Irrigation goutte-à-goutte</a:t>
            </a:r>
          </a:p>
          <a:p>
            <a:endParaRPr lang="fr-CI" sz="2000" dirty="0" smtClean="0">
              <a:latin typeface="Arial Rounded MT Bold" pitchFamily="34" charset="0"/>
            </a:endParaRPr>
          </a:p>
          <a:p>
            <a:endParaRPr lang="fr-CI" sz="2000" dirty="0" smtClean="0">
              <a:latin typeface="Arial Rounded MT Bold" pitchFamily="34" charset="0"/>
            </a:endParaRPr>
          </a:p>
          <a:p>
            <a:r>
              <a:rPr lang="fr-CI" sz="2000" dirty="0" smtClean="0">
                <a:latin typeface="Arial Rounded MT Bold" pitchFamily="34" charset="0"/>
              </a:rPr>
              <a:t>Un système réalisable avec </a:t>
            </a:r>
            <a:r>
              <a:rPr lang="fr-CI" sz="2000" dirty="0" smtClean="0">
                <a:solidFill>
                  <a:srgbClr val="0000FF"/>
                </a:solidFill>
                <a:latin typeface="Arial Rounded MT Bold" pitchFamily="34" charset="0"/>
              </a:rPr>
              <a:t>différentes sources d’eau</a:t>
            </a:r>
            <a:r>
              <a:rPr lang="fr-CI" sz="2000" dirty="0" smtClean="0">
                <a:latin typeface="Arial Rounded MT Bold" pitchFamily="34" charset="0"/>
              </a:rPr>
              <a:t>:</a:t>
            </a:r>
          </a:p>
          <a:p>
            <a:pPr lvl="1"/>
            <a:r>
              <a:rPr lang="fr-CI" sz="1600" dirty="0" smtClean="0">
                <a:latin typeface="Arial Rounded MT Bold" pitchFamily="34" charset="0"/>
              </a:rPr>
              <a:t>Eau souterraine (forage, puits)</a:t>
            </a:r>
          </a:p>
          <a:p>
            <a:pPr lvl="1"/>
            <a:r>
              <a:rPr lang="fr-CI" sz="1600" dirty="0" smtClean="0">
                <a:latin typeface="Arial Rounded MT Bold" pitchFamily="34" charset="0"/>
              </a:rPr>
              <a:t>Eau commerciale</a:t>
            </a:r>
          </a:p>
          <a:p>
            <a:pPr lvl="1"/>
            <a:r>
              <a:rPr lang="fr-CI" sz="1600" dirty="0" smtClean="0">
                <a:latin typeface="Arial Rounded MT Bold" pitchFamily="34" charset="0"/>
              </a:rPr>
              <a:t>Eau de surface (rivière, barrage)</a:t>
            </a:r>
          </a:p>
          <a:p>
            <a:pPr lvl="1"/>
            <a:r>
              <a:rPr lang="fr-CI" sz="1600" dirty="0" smtClean="0">
                <a:latin typeface="Arial Rounded MT Bold" pitchFamily="34" charset="0"/>
              </a:rPr>
              <a:t>Eau grise (eaux domestiques)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6688-5323-4604-A531-4D2FF11C468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7" name="Espace réservé du contenu 16" descr="C:\Users\SILICIUM\Desktop\arrosoir.bmp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5" y="6541484"/>
            <a:ext cx="1414463" cy="9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t1.gstatic.com/images?q=tbn:B8VxTwIn722awM:http://www.dimac.fr/pics/goutte%20a%20goutte%201%20g.jpg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2" y="6330461"/>
            <a:ext cx="2657475" cy="1591408"/>
          </a:xfrm>
          <a:prstGeom prst="rect">
            <a:avLst/>
          </a:prstGeom>
          <a:noFill/>
        </p:spPr>
      </p:pic>
      <p:pic>
        <p:nvPicPr>
          <p:cNvPr id="20484" name="Picture 4" descr="click to zoom"/>
          <p:cNvPicPr>
            <a:picLocks noChangeAspect="1" noChangeArrowheads="1"/>
          </p:cNvPicPr>
          <p:nvPr/>
        </p:nvPicPr>
        <p:blipFill>
          <a:blip r:embed="rId5" cstate="print"/>
          <a:srcRect l="17600" t="1867" r="16800" b="10667"/>
          <a:stretch>
            <a:fillRect/>
          </a:stretch>
        </p:blipFill>
        <p:spPr bwMode="auto">
          <a:xfrm>
            <a:off x="3200401" y="6400800"/>
            <a:ext cx="1832864" cy="16918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304801" y="1406769"/>
            <a:ext cx="6248400" cy="1617784"/>
          </a:xfrm>
          <a:ln w="254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CI" sz="2000" dirty="0" smtClean="0">
                <a:latin typeface="Arial Rounded MT Bold" pitchFamily="34" charset="0"/>
              </a:rPr>
              <a:t>Un système utilisant plusieurs </a:t>
            </a:r>
            <a:r>
              <a:rPr lang="fr-CI" sz="2000" dirty="0" smtClean="0">
                <a:solidFill>
                  <a:srgbClr val="0000FF"/>
                </a:solidFill>
                <a:latin typeface="Arial Rounded MT Bold" pitchFamily="34" charset="0"/>
              </a:rPr>
              <a:t>supports de culture </a:t>
            </a:r>
            <a:r>
              <a:rPr lang="fr-CI" sz="2000" dirty="0" smtClean="0">
                <a:latin typeface="Arial Rounded MT Bold" pitchFamily="34" charset="0"/>
              </a:rPr>
              <a:t>au choix :</a:t>
            </a:r>
          </a:p>
          <a:p>
            <a:pPr lvl="1">
              <a:lnSpc>
                <a:spcPct val="120000"/>
              </a:lnSpc>
            </a:pPr>
            <a:r>
              <a:rPr lang="fr-CI" sz="1800" dirty="0" smtClean="0">
                <a:latin typeface="Arial Rounded MT Bold" pitchFamily="34" charset="0"/>
              </a:rPr>
              <a:t>Bac en bois  /  Bac au sol  /  Corbeille</a:t>
            </a:r>
          </a:p>
          <a:p>
            <a:pPr lvl="1"/>
            <a:r>
              <a:rPr lang="fr-CI" sz="1800" dirty="0" smtClean="0">
                <a:latin typeface="Arial Rounded MT Bold" pitchFamily="34" charset="0"/>
              </a:rPr>
              <a:t>Sac polyéthylène /  Sachet polyéthylène</a:t>
            </a:r>
          </a:p>
        </p:txBody>
      </p:sp>
      <p:pic>
        <p:nvPicPr>
          <p:cNvPr id="13" name="Espace réservé du contenu 12" descr="Photo 0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0102"/>
          <a:stretch>
            <a:fillRect/>
          </a:stretch>
        </p:blipFill>
        <p:spPr>
          <a:xfrm>
            <a:off x="152404" y="3094893"/>
            <a:ext cx="3994265" cy="3756032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6688-5323-4604-A531-4D2FF11C468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342900" y="492375"/>
            <a:ext cx="6172200" cy="633047"/>
          </a:xfrm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C0000"/>
                </a:solidFill>
                <a:latin typeface="Arial Black" pitchFamily="34" charset="0"/>
              </a:rPr>
              <a:t>Système</a:t>
            </a:r>
            <a:r>
              <a:rPr lang="en-US" sz="2000" dirty="0" smtClean="0">
                <a:solidFill>
                  <a:srgbClr val="CC0000"/>
                </a:solidFill>
                <a:latin typeface="Arial Black" pitchFamily="34" charset="0"/>
              </a:rPr>
              <a:t> de culture hors-sol </a:t>
            </a:r>
            <a:r>
              <a:rPr lang="en-US" sz="2000" dirty="0" err="1" smtClean="0">
                <a:solidFill>
                  <a:srgbClr val="CC0000"/>
                </a:solidFill>
                <a:latin typeface="Arial Black" pitchFamily="34" charset="0"/>
              </a:rPr>
              <a:t>biodynamique</a:t>
            </a:r>
            <a:endParaRPr lang="en-US" sz="2000" dirty="0">
              <a:solidFill>
                <a:srgbClr val="CC0000"/>
              </a:solidFill>
              <a:latin typeface="Arial Black" pitchFamily="34" charset="0"/>
            </a:endParaRPr>
          </a:p>
        </p:txBody>
      </p:sp>
      <p:pic>
        <p:nvPicPr>
          <p:cNvPr id="17" name="Picture 2" descr="C:\Users\SILICIUM\Desktop\BFS\Album hors-sol\genie agro 7.jpg"/>
          <p:cNvPicPr>
            <a:picLocks noChangeAspect="1" noChangeArrowheads="1"/>
          </p:cNvPicPr>
          <p:nvPr/>
        </p:nvPicPr>
        <p:blipFill>
          <a:blip r:embed="rId4" cstate="print"/>
          <a:srcRect t="3191" r="4167"/>
          <a:stretch>
            <a:fillRect/>
          </a:stretch>
        </p:blipFill>
        <p:spPr bwMode="auto">
          <a:xfrm>
            <a:off x="4191000" y="5205047"/>
            <a:ext cx="1752594" cy="2399384"/>
          </a:xfrm>
          <a:prstGeom prst="rect">
            <a:avLst/>
          </a:prstGeom>
          <a:noFill/>
        </p:spPr>
      </p:pic>
      <p:pic>
        <p:nvPicPr>
          <p:cNvPr id="18" name="Picture 2" descr="C:\Users\SILICIUM\Desktop\CIH\Photos CIH\ALBUM-CIH\Photo 032.jpg"/>
          <p:cNvPicPr>
            <a:picLocks noChangeAspect="1" noChangeArrowheads="1"/>
          </p:cNvPicPr>
          <p:nvPr/>
        </p:nvPicPr>
        <p:blipFill>
          <a:blip r:embed="rId5" cstate="print"/>
          <a:srcRect l="10487" t="8832" r="179" b="11229"/>
          <a:stretch>
            <a:fillRect/>
          </a:stretch>
        </p:blipFill>
        <p:spPr bwMode="auto">
          <a:xfrm>
            <a:off x="2514600" y="6893169"/>
            <a:ext cx="1585470" cy="1855520"/>
          </a:xfrm>
          <a:prstGeom prst="rect">
            <a:avLst/>
          </a:prstGeom>
          <a:noFill/>
        </p:spPr>
      </p:pic>
      <p:pic>
        <p:nvPicPr>
          <p:cNvPr id="8" name="Picture 5" descr="C:\Users\SILICIUM\Desktop\CIH\Photos CIH\ALBUM-CIH\Photo 040.jpg"/>
          <p:cNvPicPr>
            <a:picLocks noChangeAspect="1" noChangeArrowheads="1"/>
          </p:cNvPicPr>
          <p:nvPr/>
        </p:nvPicPr>
        <p:blipFill>
          <a:blip r:embed="rId6" cstate="print"/>
          <a:srcRect l="19590" t="33217" r="25671" b="16381"/>
          <a:stretch>
            <a:fillRect/>
          </a:stretch>
        </p:blipFill>
        <p:spPr bwMode="auto">
          <a:xfrm>
            <a:off x="4191000" y="3446617"/>
            <a:ext cx="2573196" cy="1583737"/>
          </a:xfrm>
          <a:prstGeom prst="rect">
            <a:avLst/>
          </a:prstGeom>
          <a:noFill/>
        </p:spPr>
      </p:pic>
      <p:pic>
        <p:nvPicPr>
          <p:cNvPr id="10" name="Picture 2" descr="C:\Users\SILICIUM\Desktop\GenieAgro\CIH\CIH - Legumes\Photos &amp; Videos\Photo serre\sachet-toma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398" y="6893170"/>
            <a:ext cx="2343150" cy="21066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342900" y="703390"/>
            <a:ext cx="6172200" cy="773724"/>
          </a:xfrm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C0000"/>
                </a:solidFill>
                <a:latin typeface="Arial Black" pitchFamily="34" charset="0"/>
              </a:rPr>
              <a:t>Système</a:t>
            </a:r>
            <a:r>
              <a:rPr lang="en-US" sz="2000" dirty="0" smtClean="0">
                <a:solidFill>
                  <a:srgbClr val="CC0000"/>
                </a:solidFill>
                <a:latin typeface="Arial Black" pitchFamily="34" charset="0"/>
              </a:rPr>
              <a:t> de culture hors-sol </a:t>
            </a:r>
            <a:r>
              <a:rPr lang="en-US" sz="2000" dirty="0" err="1" smtClean="0">
                <a:solidFill>
                  <a:srgbClr val="CC0000"/>
                </a:solidFill>
                <a:latin typeface="Arial Black" pitchFamily="34" charset="0"/>
              </a:rPr>
              <a:t>biodynamique</a:t>
            </a:r>
            <a:endParaRPr lang="en-US" sz="2000" dirty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0" y="1758463"/>
            <a:ext cx="6115050" cy="2954216"/>
          </a:xfrm>
          <a:ln w="25400" cmpd="sng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None/>
            </a:pPr>
            <a:endParaRPr lang="fr-CI" sz="1200" dirty="0" smtClean="0">
              <a:latin typeface="Arial Black" pitchFamily="34" charset="0"/>
            </a:endParaRPr>
          </a:p>
          <a:p>
            <a:r>
              <a:rPr lang="fr-CI" sz="2000" dirty="0" smtClean="0">
                <a:latin typeface="Arial Rounded MT Bold" pitchFamily="34" charset="0"/>
              </a:rPr>
              <a:t>Un système applicable à plusieurs catégories de </a:t>
            </a:r>
            <a:r>
              <a:rPr lang="fr-CI" sz="2000" dirty="0" smtClean="0">
                <a:solidFill>
                  <a:srgbClr val="0000FF"/>
                </a:solidFill>
                <a:latin typeface="Arial Rounded MT Bold" pitchFamily="34" charset="0"/>
              </a:rPr>
              <a:t>spéculations agricoles</a:t>
            </a:r>
            <a:r>
              <a:rPr lang="fr-CI" sz="2000" dirty="0" smtClean="0">
                <a:latin typeface="Arial Rounded MT Bold" pitchFamily="34" charset="0"/>
              </a:rPr>
              <a:t>:</a:t>
            </a:r>
          </a:p>
          <a:p>
            <a:endParaRPr lang="fr-CI" sz="2000" dirty="0" smtClean="0">
              <a:latin typeface="Arial Rounded MT Bold" pitchFamily="34" charset="0"/>
            </a:endParaRPr>
          </a:p>
          <a:p>
            <a:pPr lvl="1"/>
            <a:r>
              <a:rPr lang="fr-CI" sz="1800" dirty="0" smtClean="0">
                <a:latin typeface="Arial Rounded MT Bold" pitchFamily="34" charset="0"/>
              </a:rPr>
              <a:t>Les légumes (tomate, aubergine, piment, …)</a:t>
            </a:r>
            <a:endParaRPr lang="en-US" sz="1800" dirty="0" smtClean="0">
              <a:latin typeface="Arial Rounded MT Bold" pitchFamily="34" charset="0"/>
            </a:endParaRPr>
          </a:p>
          <a:p>
            <a:pPr lvl="1"/>
            <a:r>
              <a:rPr lang="fr-CI" sz="1800" dirty="0" smtClean="0">
                <a:latin typeface="Arial Rounded MT Bold" pitchFamily="34" charset="0"/>
              </a:rPr>
              <a:t>Les féculents (pomme de terre, patate, …)</a:t>
            </a:r>
            <a:endParaRPr lang="en-US" sz="1800" dirty="0" smtClean="0">
              <a:latin typeface="Arial Rounded MT Bold" pitchFamily="34" charset="0"/>
            </a:endParaRPr>
          </a:p>
          <a:p>
            <a:pPr lvl="1"/>
            <a:r>
              <a:rPr lang="fr-CI" sz="1800" dirty="0" smtClean="0">
                <a:latin typeface="Arial Rounded MT Bold" pitchFamily="34" charset="0"/>
              </a:rPr>
              <a:t>Les céréales (riz)</a:t>
            </a:r>
            <a:endParaRPr lang="en-US" sz="1800" dirty="0" smtClean="0">
              <a:latin typeface="Arial Rounded MT Bold" pitchFamily="34" charset="0"/>
            </a:endParaRPr>
          </a:p>
          <a:p>
            <a:pPr lvl="1"/>
            <a:r>
              <a:rPr lang="fr-CI" sz="1800" dirty="0" smtClean="0">
                <a:latin typeface="Arial Rounded MT Bold" pitchFamily="34" charset="0"/>
              </a:rPr>
              <a:t>Les plantes horticoles</a:t>
            </a:r>
            <a:endParaRPr lang="en-US" sz="1800" dirty="0" smtClean="0">
              <a:latin typeface="Arial Rounded MT Bold" pitchFamily="34" charset="0"/>
            </a:endParaRPr>
          </a:p>
          <a:p>
            <a:pPr lvl="1"/>
            <a:r>
              <a:rPr lang="fr-CI" sz="1800" dirty="0" smtClean="0">
                <a:latin typeface="Arial Rounded MT Bold" pitchFamily="34" charset="0"/>
              </a:rPr>
              <a:t>Les arbustes fruitiers (fraise)</a:t>
            </a:r>
            <a:endParaRPr lang="en-US" sz="1800" dirty="0" smtClean="0">
              <a:latin typeface="Arial Rounded MT Bold" pitchFamily="34" charset="0"/>
            </a:endParaRPr>
          </a:p>
          <a:p>
            <a:pPr>
              <a:lnSpc>
                <a:spcPct val="200000"/>
              </a:lnSpc>
            </a:pPr>
            <a:endParaRPr lang="fr-CI" sz="1800" dirty="0" smtClean="0">
              <a:latin typeface="Arial Black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6688-5323-4604-A531-4D2FF11C468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4" name="Espace réservé du contenu 13" descr="C:\Users\SILICIUM\Desktop\concombre.bmp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033847"/>
            <a:ext cx="1676400" cy="175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t1.gstatic.com/images?q=tbn:ANd9GcQ97xyq3iw__lmo4E4sY_dquVBtsZkaSW9UWP_o2Ev6XDOEf-c&amp;t=1&amp;usg=__QZBEYIeXum7opP6hp-BYUXPRWOU="/>
          <p:cNvPicPr>
            <a:picLocks noChangeAspect="1" noChangeArrowheads="1"/>
          </p:cNvPicPr>
          <p:nvPr/>
        </p:nvPicPr>
        <p:blipFill>
          <a:blip r:embed="rId4" cstate="print"/>
          <a:srcRect r="7834" b="10345"/>
          <a:stretch>
            <a:fillRect/>
          </a:stretch>
        </p:blipFill>
        <p:spPr bwMode="auto">
          <a:xfrm>
            <a:off x="228600" y="4853353"/>
            <a:ext cx="1905000" cy="1828800"/>
          </a:xfrm>
          <a:prstGeom prst="rect">
            <a:avLst/>
          </a:prstGeom>
          <a:noFill/>
        </p:spPr>
      </p:pic>
      <p:pic>
        <p:nvPicPr>
          <p:cNvPr id="16" name="Image 15" descr="C:\Users\SILICIUM\Desktop\salade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2" y="7104186"/>
            <a:ext cx="1514475" cy="133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harry.mongongnon.pagesperso-orange.fr/images/baillif/piment.jpg"/>
          <p:cNvPicPr>
            <a:picLocks noChangeAspect="1" noChangeArrowheads="1"/>
          </p:cNvPicPr>
          <p:nvPr/>
        </p:nvPicPr>
        <p:blipFill>
          <a:blip r:embed="rId6" cstate="print"/>
          <a:srcRect l="16250" r="22500" b="18333"/>
          <a:stretch>
            <a:fillRect/>
          </a:stretch>
        </p:blipFill>
        <p:spPr bwMode="auto">
          <a:xfrm>
            <a:off x="4267200" y="4853361"/>
            <a:ext cx="2240280" cy="2067959"/>
          </a:xfrm>
          <a:prstGeom prst="rect">
            <a:avLst/>
          </a:prstGeom>
          <a:noFill/>
        </p:spPr>
      </p:pic>
      <p:pic>
        <p:nvPicPr>
          <p:cNvPr id="18" name="Image 17" descr="C:\Users\SILICIUM\Desktop\aubergin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4853361"/>
            <a:ext cx="1828800" cy="211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 descr="C:\Users\SILICIUM\Desktop\Pommes_de_terre_Monalisa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7104190"/>
            <a:ext cx="1981200" cy="154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274</Words>
  <Application>Microsoft Office PowerPoint</Application>
  <PresentationFormat>Affichage à l'écran (4:3)</PresentationFormat>
  <Paragraphs>60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Maison du Génie Agricole</vt:lpstr>
      <vt:lpstr>Diapositive 2</vt:lpstr>
      <vt:lpstr>Système de culture hors-sol biodynamique</vt:lpstr>
      <vt:lpstr>Système de culture hors-sol biodynamique</vt:lpstr>
      <vt:lpstr>Système de culture hors-sol biodynamique</vt:lpstr>
      <vt:lpstr>Système de culture hors-sol biodynamique</vt:lpstr>
      <vt:lpstr>Système de culture hors-sol biodynamique</vt:lpstr>
      <vt:lpstr>Système de culture hors-sol biodynamique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SILICIUM</dc:creator>
  <cp:lastModifiedBy>User</cp:lastModifiedBy>
  <cp:revision>2</cp:revision>
  <dcterms:created xsi:type="dcterms:W3CDTF">2010-10-17T20:15:45Z</dcterms:created>
  <dcterms:modified xsi:type="dcterms:W3CDTF">2012-01-09T10:59:18Z</dcterms:modified>
</cp:coreProperties>
</file>